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  <p:embeddedFont>
      <p:font typeface="Source Sans Pro SemiBold" panose="020B0603030403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975" autoAdjust="0"/>
  </p:normalViewPr>
  <p:slideViewPr>
    <p:cSldViewPr snapToGrid="0">
      <p:cViewPr varScale="1">
        <p:scale>
          <a:sx n="53" d="100"/>
          <a:sy n="53" d="100"/>
        </p:scale>
        <p:origin x="23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3429e63f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23429e63f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34b31cb2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34b31cb2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5b3d51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Søren: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a-DK"/>
              <a:t>forventet levetid: 85 - lavet en beregning for dig: Fartbøde det senest år? Hvor mange genstande?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a-DK"/>
              <a:t>Hvis 65, vil forventet levetid være 86. God investering:)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DK i 1900: Levetid 50 år. Nu: 81.5 år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1963: 72 ….i løbet af din tid, fået næsten 10 år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Det moderne msks eksistensproblem.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50+: gøre noget meningsfuldt.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Den meningsfulde opgave —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—- ikke hygge.  % hyggeligt, % venner, %     —---- + opgave…..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35 Bonus-år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Endnu mere relevant for Mathilde på 16:)</a:t>
            </a:r>
            <a:endParaRPr/>
          </a:p>
        </p:txBody>
      </p:sp>
      <p:sp>
        <p:nvSpPr>
          <p:cNvPr id="118" name="Google Shape;118;g295b3d51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34b31cb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34b31cb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15b7592e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015b7592e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015b7592e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015b7592e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407558d7a3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407558d7a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595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07558d7a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407558d7a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07558d7a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407558d7a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407558d7a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407558d7a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/>
              <a:t>EGO: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da-DK" sz="2000"/>
              <a:t>altid stille kritiske spørgsmål til en kristendom, der</a:t>
            </a:r>
            <a:endParaRPr sz="20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da-DK" sz="2000" u="sng"/>
              <a:t>er for pæn; de pæne menneskers religiøse fernis</a:t>
            </a:r>
            <a:endParaRPr sz="2000" u="sng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da-DK" sz="2000"/>
              <a:t>passer for godt ind (i et samfund, i en kultur)</a:t>
            </a:r>
            <a:endParaRPr sz="20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da-DK" sz="2000"/>
              <a:t>tilpasset</a:t>
            </a:r>
            <a:endParaRPr sz="20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da-DK" sz="2000" u="sng"/>
              <a:t>de velbjergedes religiøse og moralske blåstempling</a:t>
            </a:r>
            <a:endParaRPr sz="20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/>
              <a:t>-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/>
              <a:t>- kristendom har </a:t>
            </a:r>
            <a:r>
              <a:rPr lang="da-DK" sz="2000" u="sng"/>
              <a:t>altid et kritisk spørgsmål til mig</a:t>
            </a:r>
            <a:r>
              <a:rPr lang="da-DK" sz="2000"/>
              <a:t>, når jeg bliver for selvfed, selvretfærdig, selvgod, tror at jeg er på den rigtige side af stregen -- når jeg tror, jeg er færdig med en sag.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da-DK" sz="2000"/>
              <a:t>Altid mere at sige….</a:t>
            </a:r>
            <a:endParaRPr sz="2000"/>
          </a:p>
        </p:txBody>
      </p:sp>
      <p:sp>
        <p:nvSpPr>
          <p:cNvPr id="181" name="Google Shape;181;g2407558d7a3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07558d7a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407558d7a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407558d7a3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-DK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20a836f5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2920a836f5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407558d7a3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407558d7a3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Kroppens bevægelse viser indholdets kerne.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a-DK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Knæl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 din kæft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er tilgivet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 på det grundlag et frit og fornyet liv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g2407558d7a3_0_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-DK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407558d7a3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407558d7a3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Tilgivelse og befrielse fra sig selv.</a:t>
            </a:r>
            <a:endParaRPr/>
          </a:p>
        </p:txBody>
      </p:sp>
      <p:sp>
        <p:nvSpPr>
          <p:cNvPr id="211" name="Google Shape;211;g2407558d7a3_0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-DK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07558d7a3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07558d7a3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15b7592e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015b7592e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8f65e583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28f65e583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28f65e583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228f65e583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34b31cb2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234b31cb2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e246c0b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e246c0b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483f99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34483f99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015b7592e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a-DK"/>
              <a:t>inspiration fra Kierkegaard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a-DK"/>
              <a:t>Ekstrem åndelig, psykisk, intellektuel og fysisk styrke</a:t>
            </a:r>
            <a:endParaRPr/>
          </a:p>
        </p:txBody>
      </p:sp>
      <p:sp>
        <p:nvSpPr>
          <p:cNvPr id="269" name="Google Shape;269;g2015b7592e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20a836f5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920a836f5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015b7592e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015b7592e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920a836f5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2920a836f5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20a836f5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920a836f5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20a836f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2920a836f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20a836f5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920a836f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20a836f5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920a836f5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90a5f8be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290a5f8be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>
  <p:cSld name="Tittellysbil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85381" y="2411466"/>
            <a:ext cx="6677620" cy="9750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84519" y="2497819"/>
            <a:ext cx="46809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Clr>
                <a:srgbClr val="3C3C50"/>
              </a:buClr>
              <a:buSzPts val="3600"/>
              <a:buFont typeface="Source Sans Pro"/>
              <a:buNone/>
              <a:defRPr sz="3600" b="1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84519" y="3784254"/>
            <a:ext cx="433770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3C3C50"/>
              </a:buClr>
              <a:buSzPts val="3000"/>
              <a:buFont typeface="Source Sans Pro"/>
              <a:buNone/>
              <a:defRPr sz="3000" i="0" u="none" strike="noStrike" cap="none">
                <a:solidFill>
                  <a:srgbClr val="3C3C50"/>
                </a:solidFill>
              </a:defRPr>
            </a:lvl1pPr>
            <a:lvl2pPr marR="0" lvl="1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12434" y="362910"/>
            <a:ext cx="2773694" cy="405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897" y="-4883035"/>
            <a:ext cx="6419161" cy="7294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"/>
          <p:cNvCxnSpPr/>
          <p:nvPr/>
        </p:nvCxnSpPr>
        <p:spPr>
          <a:xfrm>
            <a:off x="6115494" y="6154288"/>
            <a:ext cx="2522700" cy="0"/>
          </a:xfrm>
          <a:prstGeom prst="straightConnector1">
            <a:avLst/>
          </a:prstGeom>
          <a:noFill/>
          <a:ln w="50800" cap="sq" cmpd="sng">
            <a:solidFill>
              <a:srgbClr val="3C3C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6031949" y="6257925"/>
            <a:ext cx="26064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spcBef>
                <a:spcPts val="240"/>
              </a:spcBef>
              <a:spcAft>
                <a:spcPts val="0"/>
              </a:spcAft>
              <a:buClr>
                <a:srgbClr val="3C3C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C3C5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kt med liggende bilde">
  <p:cSld name="Produkt med liggende bil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452332" y="4975339"/>
            <a:ext cx="318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spcBef>
                <a:spcPts val="240"/>
              </a:spcBef>
              <a:spcAft>
                <a:spcPts val="0"/>
              </a:spcAft>
              <a:buClr>
                <a:srgbClr val="6496F0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6496F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rgbClr val="3C3C5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150"/>
              </a:spcBef>
              <a:spcAft>
                <a:spcPts val="0"/>
              </a:spcAft>
              <a:buClr>
                <a:srgbClr val="3C3C50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135"/>
              </a:spcBef>
              <a:spcAft>
                <a:spcPts val="0"/>
              </a:spcAft>
              <a:buClr>
                <a:srgbClr val="3C3C5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135"/>
              </a:spcBef>
              <a:spcAft>
                <a:spcPts val="0"/>
              </a:spcAft>
              <a:buClr>
                <a:srgbClr val="3C3C5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15902" y="548483"/>
            <a:ext cx="56625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50"/>
              </a:buClr>
              <a:buSzPts val="4000"/>
              <a:buFont typeface="Source Sans Pro"/>
              <a:buNone/>
              <a:defRPr sz="400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2"/>
          </p:nvPr>
        </p:nvSpPr>
        <p:spPr>
          <a:xfrm>
            <a:off x="1020015" y="1458029"/>
            <a:ext cx="5745000" cy="3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20"/>
              </a:spcBef>
              <a:spcAft>
                <a:spcPts val="0"/>
              </a:spcAft>
              <a:buClr>
                <a:srgbClr val="3C3C5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3"/>
          </p:nvPr>
        </p:nvSpPr>
        <p:spPr>
          <a:xfrm>
            <a:off x="1015902" y="4975339"/>
            <a:ext cx="30633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rgbClr val="3C3C50"/>
              </a:buClr>
              <a:buSzPts val="2500"/>
              <a:buFont typeface="Arial"/>
              <a:buNone/>
              <a:defRPr sz="2500" b="0" i="1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Font typeface="Arial"/>
              <a:buChar char="–"/>
              <a:defRPr sz="1800" b="0" i="1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Font typeface="Arial"/>
              <a:buChar char="•"/>
              <a:defRPr sz="1500" b="0" i="1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–"/>
              <a:defRPr sz="1350" b="0" i="1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»"/>
              <a:defRPr sz="1350" b="0" i="1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ktivitet + punktliste">
  <p:cSld name="Aktivitet + punktliste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>
            <a:spLocks noGrp="1"/>
          </p:cNvSpPr>
          <p:nvPr>
            <p:ph type="pic" idx="2"/>
          </p:nvPr>
        </p:nvSpPr>
        <p:spPr>
          <a:xfrm>
            <a:off x="0" y="0"/>
            <a:ext cx="6694500" cy="6858000"/>
          </a:xfrm>
          <a:prstGeom prst="rect">
            <a:avLst/>
          </a:prstGeom>
          <a:solidFill>
            <a:srgbClr val="3C3C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20"/>
              </a:spcBef>
              <a:spcAft>
                <a:spcPts val="0"/>
              </a:spcAft>
              <a:buClr>
                <a:srgbClr val="3C3C5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774273" y="4955322"/>
            <a:ext cx="3787500" cy="883500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i="0" u="none" strike="noStrike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878203" y="1973089"/>
            <a:ext cx="2072700" cy="4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0000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3C3C50"/>
              </a:buClr>
              <a:buSzPts val="1600"/>
              <a:buChar char="‣"/>
              <a:defRPr sz="1600" i="0" u="none" strike="noStrike" cap="none">
                <a:solidFill>
                  <a:srgbClr val="3C3C50"/>
                </a:solidFill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Char char="–"/>
              <a:defRPr sz="1800" i="0" u="none" strike="noStrike" cap="none">
                <a:solidFill>
                  <a:srgbClr val="3C3C50"/>
                </a:solidFill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Char char="•"/>
              <a:defRPr sz="1500" i="0" u="none" strike="noStrike" cap="none">
                <a:solidFill>
                  <a:srgbClr val="3C3C50"/>
                </a:solidFill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Char char="–"/>
              <a:defRPr sz="1350" i="0" u="none" strike="noStrike" cap="none">
                <a:solidFill>
                  <a:srgbClr val="3C3C50"/>
                </a:solidFill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Char char="»"/>
              <a:defRPr sz="1350" i="0" u="none" strike="noStrike" cap="none">
                <a:solidFill>
                  <a:srgbClr val="3C3C50"/>
                </a:solidFill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>
  <p:cSld name="Bilde med teks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ktivitet + sitat">
  <p:cSld name="Aktivitet + sita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>
            <a:spLocks noGrp="1"/>
          </p:cNvSpPr>
          <p:nvPr>
            <p:ph type="pic" idx="2"/>
          </p:nvPr>
        </p:nvSpPr>
        <p:spPr>
          <a:xfrm>
            <a:off x="0" y="0"/>
            <a:ext cx="6694500" cy="6858000"/>
          </a:xfrm>
          <a:prstGeom prst="rect">
            <a:avLst/>
          </a:prstGeom>
          <a:solidFill>
            <a:srgbClr val="3C3C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20"/>
              </a:spcBef>
              <a:spcAft>
                <a:spcPts val="0"/>
              </a:spcAft>
              <a:buClr>
                <a:srgbClr val="3C3C5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774273" y="4955322"/>
            <a:ext cx="3787500" cy="883500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i="0" u="none" strike="noStrike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10800000">
            <a:off x="7199684" y="5838768"/>
            <a:ext cx="354600" cy="366900"/>
          </a:xfrm>
          <a:prstGeom prst="triangle">
            <a:avLst>
              <a:gd name="adj" fmla="val 50000"/>
            </a:avLst>
          </a:prstGeom>
          <a:solidFill>
            <a:srgbClr val="6496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>
  <p:cSld name="To innholdsdel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>
  <p:cSld name="Deloverskrif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50"/>
              </a:buClr>
              <a:buSzPts val="3200"/>
              <a:buNone/>
              <a:defRPr sz="3200" i="0" u="none" strike="noStrike" cap="none">
                <a:solidFill>
                  <a:srgbClr val="3C3C5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>
  <p:cSld name="Bare titte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199" y="590070"/>
            <a:ext cx="56583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rgbClr val="3C3C50"/>
              </a:buClr>
              <a:buSzPts val="2850"/>
              <a:buNone/>
              <a:defRPr sz="2850" i="0" u="none" strike="noStrike" cap="none">
                <a:solidFill>
                  <a:srgbClr val="3C3C5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9"/>
          <p:cNvSpPr txBox="1"/>
          <p:nvPr/>
        </p:nvSpPr>
        <p:spPr>
          <a:xfrm>
            <a:off x="7726261" y="855677"/>
            <a:ext cx="9144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C3C5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2" y="525935"/>
            <a:ext cx="62289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50"/>
              </a:buClr>
              <a:buSzPts val="2850"/>
              <a:buFont typeface="Source Sans Pro SemiBold"/>
              <a:buNone/>
              <a:defRPr sz="2850" i="0" u="none" strike="noStrike" cap="none">
                <a:solidFill>
                  <a:srgbClr val="3C3C5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2" y="1600201"/>
            <a:ext cx="62289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rgbClr val="3C3C50"/>
              </a:buClr>
              <a:buSzPts val="2100"/>
              <a:buFont typeface="Source Sans Pro"/>
              <a:buChar char="•"/>
              <a:defRPr sz="210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3C3C50"/>
              </a:buClr>
              <a:buSzPts val="1800"/>
              <a:buFont typeface="Source Sans Pro"/>
              <a:buChar char="–"/>
              <a:defRPr sz="180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3C3C50"/>
              </a:buClr>
              <a:buSzPts val="1500"/>
              <a:buFont typeface="Source Sans Pro"/>
              <a:buChar char="•"/>
              <a:defRPr sz="150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Source Sans Pro"/>
              <a:buChar char="–"/>
              <a:defRPr sz="135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rgbClr val="3C3C50"/>
              </a:buClr>
              <a:buSzPts val="1350"/>
              <a:buFont typeface="Source Sans Pro"/>
              <a:buChar char="»"/>
              <a:defRPr sz="1350" i="0" u="none" strike="noStrike" cap="none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•"/>
              <a:defRPr sz="15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•"/>
              <a:defRPr sz="15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•"/>
              <a:defRPr sz="15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•"/>
              <a:defRPr sz="15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33775" y="525930"/>
            <a:ext cx="1366323" cy="6524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/>
        </p:nvSpPr>
        <p:spPr>
          <a:xfrm>
            <a:off x="4600950" y="6295250"/>
            <a:ext cx="41649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800"/>
              <a:t>Y’s Men - Distrikt MIDT og VEST</a:t>
            </a:r>
            <a:endParaRPr sz="1800"/>
          </a:p>
        </p:txBody>
      </p:sp>
      <p:sp>
        <p:nvSpPr>
          <p:cNvPr id="54" name="Google Shape;54;p12"/>
          <p:cNvSpPr txBox="1"/>
          <p:nvPr/>
        </p:nvSpPr>
        <p:spPr>
          <a:xfrm>
            <a:off x="2694875" y="2958800"/>
            <a:ext cx="64491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600" b="1">
                <a:solidFill>
                  <a:srgbClr val="3C3C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Hvordan sørger vi for at Mathilde på 17 og Thomas på 15 oplever kristendommens relevans og får et knus?</a:t>
            </a:r>
            <a:endParaRPr sz="2600" b="1">
              <a:solidFill>
                <a:srgbClr val="3C3C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>
              <a:solidFill>
                <a:srgbClr val="3C3C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781050" y="12795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/>
              <a:t>Jeg er elsket, ergo er jeg til</a:t>
            </a:r>
            <a:endParaRPr b="1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1047750" y="2149900"/>
            <a:ext cx="7375200" cy="685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850" y="2671784"/>
            <a:ext cx="4802925" cy="4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630820" y="10509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700" b="1">
                <a:latin typeface="Arial"/>
                <a:ea typeface="Arial"/>
                <a:cs typeface="Arial"/>
                <a:sym typeface="Arial"/>
              </a:rPr>
              <a:t>Jeg har en opgave, </a:t>
            </a:r>
            <a:endParaRPr sz="47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700" b="1">
                <a:latin typeface="Arial"/>
                <a:ea typeface="Arial"/>
                <a:cs typeface="Arial"/>
                <a:sym typeface="Arial"/>
              </a:rPr>
              <a:t>ergo er jeg til</a:t>
            </a:r>
            <a:endParaRPr sz="4300"/>
          </a:p>
        </p:txBody>
      </p:sp>
      <p:sp>
        <p:nvSpPr>
          <p:cNvPr id="121" name="Google Shape;121;p22"/>
          <p:cNvSpPr txBox="1"/>
          <p:nvPr/>
        </p:nvSpPr>
        <p:spPr>
          <a:xfrm>
            <a:off x="358500" y="341076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lang="da-DK" sz="3000"/>
              <a:t>‘Det fælles tredje’ </a:t>
            </a:r>
            <a:endParaRPr sz="3000"/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lang="da-DK" sz="3000"/>
              <a:t>Møde den man ikke forstår</a:t>
            </a:r>
            <a:endParaRPr sz="3000"/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Glemme sig selv</a:t>
            </a:r>
            <a:endParaRPr sz="3000"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275" y="2008000"/>
            <a:ext cx="3007450" cy="451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781050" y="12033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1"/>
              <a:t>Brinkmanns analyse</a:t>
            </a:r>
            <a:endParaRPr b="1"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685950" y="1906075"/>
            <a:ext cx="5525100" cy="60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I gamle dage var det Guds skyld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I ‘70’erne og ‘80’erne var det samfundets skyld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I dag er det min egen skyld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1400" y="2616950"/>
            <a:ext cx="2870800" cy="324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425125" y="1956275"/>
            <a:ext cx="8567100" cy="4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600" u="sng">
                <a:latin typeface="Arial"/>
                <a:ea typeface="Arial"/>
                <a:cs typeface="Arial"/>
                <a:sym typeface="Arial"/>
              </a:rPr>
              <a:t>Opfinde meningen:</a:t>
            </a:r>
            <a:endParaRPr sz="3600" u="sng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600">
                <a:latin typeface="Arial"/>
                <a:ea typeface="Arial"/>
                <a:cs typeface="Arial"/>
                <a:sym typeface="Arial"/>
              </a:rPr>
              <a:t>Tænke, føle, vælge og kigge ind ad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600" u="sng">
                <a:latin typeface="Arial"/>
                <a:ea typeface="Arial"/>
                <a:cs typeface="Arial"/>
                <a:sym typeface="Arial"/>
              </a:rPr>
              <a:t>Opdage meningen:</a:t>
            </a:r>
            <a:endParaRPr sz="3600" u="sng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600">
                <a:latin typeface="Arial"/>
                <a:ea typeface="Arial"/>
                <a:cs typeface="Arial"/>
                <a:sym typeface="Arial"/>
              </a:rPr>
              <a:t>Gå ud på gaden, så opgaverne og meningen kan finde dig.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600">
                <a:latin typeface="Arial"/>
                <a:ea typeface="Arial"/>
                <a:cs typeface="Arial"/>
                <a:sym typeface="Arial"/>
              </a:rPr>
              <a:t>Gøre…..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402220" y="1127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Personligt pensum </a:t>
            </a:r>
            <a:endParaRPr/>
          </a:p>
        </p:txBody>
      </p:sp>
      <p:sp>
        <p:nvSpPr>
          <p:cNvPr id="140" name="Google Shape;140;p25"/>
          <p:cNvSpPr txBox="1"/>
          <p:nvPr/>
        </p:nvSpPr>
        <p:spPr>
          <a:xfrm>
            <a:off x="407625" y="208891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da-DK" sz="3200"/>
              <a:t> Finde meningen i livet ved at lade opgaverne finde mig</a:t>
            </a:r>
            <a:endParaRPr sz="32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/>
              <a:t>Generations-pensum</a:t>
            </a:r>
            <a:endParaRPr sz="4800" b="1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da-DK" sz="3200">
                <a:solidFill>
                  <a:schemeClr val="dk1"/>
                </a:solidFill>
              </a:rPr>
              <a:t>Løs klima- og biodiversitetskrisen</a:t>
            </a:r>
            <a:endParaRPr sz="3200">
              <a:solidFill>
                <a:schemeClr val="dk1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da-DK" sz="3200">
                <a:solidFill>
                  <a:schemeClr val="dk1"/>
                </a:solidFill>
              </a:rPr>
              <a:t>Find ud af at leve sammen på tværs af forskellighed - kultur, tradition, religion 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6"/>
          <p:cNvGrpSpPr/>
          <p:nvPr/>
        </p:nvGrpSpPr>
        <p:grpSpPr>
          <a:xfrm>
            <a:off x="754695" y="532937"/>
            <a:ext cx="6388878" cy="6280700"/>
            <a:chOff x="491458" y="0"/>
            <a:chExt cx="6388878" cy="4710643"/>
          </a:xfrm>
        </p:grpSpPr>
        <p:sp>
          <p:nvSpPr>
            <p:cNvPr id="146" name="Google Shape;146;p26"/>
            <p:cNvSpPr/>
            <p:nvPr/>
          </p:nvSpPr>
          <p:spPr>
            <a:xfrm>
              <a:off x="2846497" y="1693755"/>
              <a:ext cx="1534200" cy="13782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6"/>
            <p:cNvSpPr txBox="1"/>
            <p:nvPr/>
          </p:nvSpPr>
          <p:spPr>
            <a:xfrm>
              <a:off x="3071170" y="1895581"/>
              <a:ext cx="1084800" cy="9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da-DK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Ungdomsliv i 2020erne</a:t>
              </a:r>
              <a:endParaRPr sz="1500"/>
            </a:p>
          </p:txBody>
        </p:sp>
        <p:sp>
          <p:nvSpPr>
            <p:cNvPr id="148" name="Google Shape;148;p26"/>
            <p:cNvSpPr/>
            <p:nvPr/>
          </p:nvSpPr>
          <p:spPr>
            <a:xfrm rot="1829484">
              <a:off x="4208454" y="2915425"/>
              <a:ext cx="674012" cy="324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rgbClr val="C55A11"/>
              </a:solidFill>
              <a:prstDash val="solid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6"/>
            <p:cNvSpPr txBox="1"/>
            <p:nvPr/>
          </p:nvSpPr>
          <p:spPr>
            <a:xfrm rot="1826383">
              <a:off x="4528632" y="2914742"/>
              <a:ext cx="33752" cy="3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endParaRPr sz="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4671436" y="2601643"/>
              <a:ext cx="2208900" cy="21090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6"/>
            <p:cNvSpPr txBox="1"/>
            <p:nvPr/>
          </p:nvSpPr>
          <p:spPr>
            <a:xfrm>
              <a:off x="4994909" y="2910485"/>
              <a:ext cx="1561800" cy="14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5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Psykologisering</a:t>
              </a:r>
              <a:endParaRPr sz="1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Det ”føles” svært.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2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”Det er nok også bare mig der har det sådan” </a:t>
              </a:r>
              <a:r>
                <a:rPr lang="da-DK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Selvusikkerhed – </a:t>
              </a:r>
              <a:r>
                <a:rPr lang="da-DK" sz="12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måske er jeg bare ikke god nok? </a:t>
              </a:r>
              <a:endParaRPr sz="1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6"/>
            <p:cNvSpPr/>
            <p:nvPr/>
          </p:nvSpPr>
          <p:spPr>
            <a:xfrm rot="-1933368">
              <a:off x="4180134" y="1758668"/>
              <a:ext cx="796117" cy="322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rgbClr val="C55A11"/>
              </a:solidFill>
              <a:prstDash val="solid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6"/>
            <p:cNvSpPr txBox="1"/>
            <p:nvPr/>
          </p:nvSpPr>
          <p:spPr>
            <a:xfrm rot="-1942307">
              <a:off x="4558434" y="1754768"/>
              <a:ext cx="39783" cy="39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endParaRPr sz="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4737679" y="0"/>
              <a:ext cx="2121900" cy="20112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6"/>
            <p:cNvSpPr txBox="1"/>
            <p:nvPr/>
          </p:nvSpPr>
          <p:spPr>
            <a:xfrm>
              <a:off x="5048403" y="294536"/>
              <a:ext cx="1500300" cy="142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da-DK" sz="15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Perfektionskultur</a:t>
              </a:r>
              <a:endParaRPr sz="1700" u="sng"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da-DK" sz="1300" b="1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 skal ”præstere” perfekt i forhold:</a:t>
              </a:r>
              <a:endParaRPr sz="13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da-DK" sz="13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Uddannelse</a:t>
              </a:r>
              <a:endParaRPr sz="13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da-DK" sz="13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Socialt</a:t>
              </a:r>
              <a:endParaRPr sz="13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da-DK" sz="13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SoMe</a:t>
              </a:r>
              <a:endParaRPr sz="13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da-DK" sz="13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Krop, sundhed osv.</a:t>
              </a:r>
              <a:endParaRPr sz="13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6"/>
            <p:cNvSpPr/>
            <p:nvPr/>
          </p:nvSpPr>
          <p:spPr>
            <a:xfrm rot="8836739">
              <a:off x="2387319" y="2944360"/>
              <a:ext cx="654335" cy="323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rgbClr val="C55A11"/>
              </a:solidFill>
              <a:prstDash val="solid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6"/>
            <p:cNvSpPr txBox="1"/>
            <p:nvPr/>
          </p:nvSpPr>
          <p:spPr>
            <a:xfrm rot="-1960334">
              <a:off x="2698065" y="2944301"/>
              <a:ext cx="32788" cy="32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endParaRPr sz="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530040" y="2694867"/>
              <a:ext cx="2085900" cy="1998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6"/>
            <p:cNvSpPr txBox="1"/>
            <p:nvPr/>
          </p:nvSpPr>
          <p:spPr>
            <a:xfrm>
              <a:off x="835507" y="2987565"/>
              <a:ext cx="1474800" cy="14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5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Individualisering</a:t>
              </a:r>
              <a:r>
                <a:rPr lang="da-DK" sz="15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1800" u="sng"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Jeg har selv</a:t>
              </a:r>
              <a:r>
                <a:rPr lang="da-DK" sz="12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ansvaret for at lykkes</a:t>
              </a:r>
              <a:endParaRPr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2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Selv træffe reflekterede valg</a:t>
              </a:r>
              <a:endParaRPr sz="1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endParaRPr sz="11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6"/>
            <p:cNvSpPr/>
            <p:nvPr/>
          </p:nvSpPr>
          <p:spPr>
            <a:xfrm rot="-8746629">
              <a:off x="2348262" y="1749337"/>
              <a:ext cx="715844" cy="323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rgbClr val="C55A11"/>
              </a:solidFill>
              <a:prstDash val="solid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6"/>
            <p:cNvSpPr txBox="1"/>
            <p:nvPr/>
          </p:nvSpPr>
          <p:spPr>
            <a:xfrm rot="2045332">
              <a:off x="2688282" y="1747598"/>
              <a:ext cx="35862" cy="358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endParaRPr sz="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491458" y="0"/>
              <a:ext cx="2125800" cy="19638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6"/>
            <p:cNvSpPr txBox="1"/>
            <p:nvPr/>
          </p:nvSpPr>
          <p:spPr>
            <a:xfrm>
              <a:off x="802772" y="287597"/>
              <a:ext cx="1503300" cy="13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75" tIns="6975" rIns="6975" bIns="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5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Der sker hele tiden noget…</a:t>
              </a:r>
              <a:endParaRPr sz="1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 hverdag hvor vi er ”på” 24/7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da-DK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 ungdomsliv hvor der er ”mange bolde i luften”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4" name="Google Shape;164;p26"/>
          <p:cNvCxnSpPr/>
          <p:nvPr/>
        </p:nvCxnSpPr>
        <p:spPr>
          <a:xfrm>
            <a:off x="9601200" y="176414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249820" y="8223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Den store uretfærdighed...</a:t>
            </a:r>
            <a:endParaRPr/>
          </a:p>
        </p:txBody>
      </p:sp>
      <p:sp>
        <p:nvSpPr>
          <p:cNvPr id="170" name="Google Shape;170;p27"/>
          <p:cNvSpPr txBox="1"/>
          <p:nvPr/>
        </p:nvSpPr>
        <p:spPr>
          <a:xfrm>
            <a:off x="402220" y="2070509"/>
            <a:ext cx="8003400" cy="2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/>
              <a:t>… ‘vi’ forventer perfekte unge</a:t>
            </a:r>
            <a:endParaRPr sz="3200"/>
          </a:p>
          <a:p>
            <a:pPr marL="442912" marR="0" lvl="0" indent="-44291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da-DK" sz="3200"/>
              <a:t>‘Safe space’ i KFUM og KFUK:</a:t>
            </a:r>
            <a:endParaRPr sz="32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lang="da-DK" sz="2400"/>
              <a:t>fri for perfektion</a:t>
            </a:r>
            <a:endParaRPr sz="24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da-DK" sz="2400"/>
              <a:t>frivillige</a:t>
            </a:r>
            <a:endParaRPr sz="24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da-DK" sz="2400"/>
              <a:t>test-frit</a:t>
            </a:r>
            <a:endParaRPr sz="24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lang="da-DK" sz="2400"/>
              <a:t>frihed til tro</a:t>
            </a:r>
            <a:endParaRPr sz="24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lang="da-DK" sz="2400"/>
              <a:t>fri til ansvar</a:t>
            </a:r>
            <a:endParaRPr sz="2400"/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da-DK" sz="2400"/>
              <a:t>fri til at være</a:t>
            </a:r>
            <a:endParaRPr sz="2400"/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550" y="3298550"/>
            <a:ext cx="4020425" cy="29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Mathilde og Thomas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808275" y="2177150"/>
            <a:ext cx="7886700" cy="514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Bedøvende ligeglad med medlemstal og årsmøder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Forskellige fra tidligere unge: - tager alt for meget på sig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Ligesom andre unge: - forvirrede, venner, møde nogen der vil dem, knus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Spørger ikke om, hvad Gud mener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I bedste fald spørger de, hvad de skal bruge ham til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452332" y="5970407"/>
            <a:ext cx="3188400" cy="179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1015902" y="658179"/>
            <a:ext cx="5662500" cy="92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At læse Bibelen i tiden</a:t>
            </a:r>
            <a:endParaRPr/>
          </a:p>
        </p:txBody>
      </p:sp>
      <p:sp>
        <p:nvSpPr>
          <p:cNvPr id="185" name="Google Shape;185;p29"/>
          <p:cNvSpPr>
            <a:spLocks noGrp="1"/>
          </p:cNvSpPr>
          <p:nvPr>
            <p:ph type="pic" idx="2"/>
          </p:nvPr>
        </p:nvSpPr>
        <p:spPr>
          <a:xfrm>
            <a:off x="258015" y="1732349"/>
            <a:ext cx="5745000" cy="344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da-DK" sz="2500" b="1"/>
              <a:t>Jesus bryder grænser</a:t>
            </a:r>
            <a:endParaRPr sz="2500" b="1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Utroværdige kvinder som hovedvidner påskemorgen - Mk. 16.1-8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Børn uden værdi som rollemodel for at komme ind i Gudsriget - Mk. 10.13-16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‘Han sidder til bords med og er venner med toldere og syndere - Matt. 9.9-12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Vasker disciplenes fødder - Johs. 13. 1-15</a:t>
            </a:r>
            <a:endParaRPr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3"/>
          </p:nvPr>
        </p:nvSpPr>
        <p:spPr>
          <a:xfrm>
            <a:off x="1015902" y="5970407"/>
            <a:ext cx="3063300" cy="179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200" y="4477110"/>
            <a:ext cx="3691602" cy="206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body" idx="1"/>
          </p:nvPr>
        </p:nvSpPr>
        <p:spPr>
          <a:xfrm>
            <a:off x="4452332" y="5970407"/>
            <a:ext cx="3188400" cy="179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1015902" y="658179"/>
            <a:ext cx="5662500" cy="92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At læse Bibelen i tiden</a:t>
            </a:r>
            <a:endParaRPr/>
          </a:p>
        </p:txBody>
      </p:sp>
      <p:sp>
        <p:nvSpPr>
          <p:cNvPr id="195" name="Google Shape;195;p30"/>
          <p:cNvSpPr>
            <a:spLocks noGrp="1"/>
          </p:cNvSpPr>
          <p:nvPr>
            <p:ph type="pic" idx="2"/>
          </p:nvPr>
        </p:nvSpPr>
        <p:spPr>
          <a:xfrm>
            <a:off x="1020015" y="2098109"/>
            <a:ext cx="5745000" cy="344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da-DK" sz="2500" b="1"/>
              <a:t>Jesus bryder grænser</a:t>
            </a:r>
            <a:endParaRPr sz="2500" b="1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Besættelsesmagtens Zakæus - Lk. 19.1-10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Den fremmede samaritaner som rollemodel for at være næste - Lk.10.25-37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-DK"/>
              <a:t>Utroværdige hyrder som de første vidner på, at ‘Gud havde taget sandaler på fødderne’ - Luk. 2.8 ff</a:t>
            </a:r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3"/>
          </p:nvPr>
        </p:nvSpPr>
        <p:spPr>
          <a:xfrm>
            <a:off x="1015902" y="5970407"/>
            <a:ext cx="3063300" cy="179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8913" y="4760595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83225" y="1508125"/>
            <a:ext cx="8200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Cogito, ergo sum</a:t>
            </a:r>
            <a:endParaRPr sz="48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(Jeg tænker altså er jeg til)</a:t>
            </a:r>
            <a:endParaRPr sz="4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017225" y="323191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734" y="3370859"/>
            <a:ext cx="4603300" cy="306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1015902" y="658179"/>
            <a:ext cx="5662500" cy="92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Fire jokere til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Mathilde og Thomas</a:t>
            </a:r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3"/>
          </p:nvPr>
        </p:nvSpPr>
        <p:spPr>
          <a:xfrm>
            <a:off x="4572000" y="2888343"/>
            <a:ext cx="4223657" cy="235131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Knæl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 din kæft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er tilgivet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 på det grundlag et frit og fornyet liv 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902" y="2041468"/>
            <a:ext cx="3125576" cy="416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8767757" y="4115569"/>
            <a:ext cx="3188400" cy="149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1015902" y="457043"/>
            <a:ext cx="5662500" cy="7743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Dagens One-liners</a:t>
            </a:r>
            <a:endParaRPr/>
          </a:p>
        </p:txBody>
      </p:sp>
      <p:sp>
        <p:nvSpPr>
          <p:cNvPr id="215" name="Google Shape;215;p32"/>
          <p:cNvSpPr>
            <a:spLocks noGrp="1"/>
          </p:cNvSpPr>
          <p:nvPr>
            <p:ph type="pic" idx="2"/>
          </p:nvPr>
        </p:nvSpPr>
        <p:spPr>
          <a:xfrm>
            <a:off x="1020027" y="1732350"/>
            <a:ext cx="6959400" cy="344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●"/>
            </a:pPr>
            <a:r>
              <a:rPr lang="da-DK"/>
              <a:t>Evangeliets kerne er een lang invitation på tværs af alt.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da-DK"/>
              <a:t>Hovedbudskabet: Frygt ikke.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da-DK"/>
              <a:t>Det glade budskab er, at det der så ud som en begravelse blev til en opstandelsesfest - </a:t>
            </a:r>
            <a:r>
              <a:rPr lang="da-DK" u="sng"/>
              <a:t>og at festen stadig er i gang.</a:t>
            </a:r>
            <a:endParaRPr u="sng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da-DK"/>
              <a:t>Tag dig sammen, men tag ikke det hele på dig.</a:t>
            </a:r>
            <a:endParaRPr u="sng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u="sng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u="sng"/>
          </a:p>
          <a:p>
            <a:pPr marL="45720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3"/>
          </p:nvPr>
        </p:nvSpPr>
        <p:spPr>
          <a:xfrm>
            <a:off x="7497352" y="4809799"/>
            <a:ext cx="3063300" cy="149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925" y="4044780"/>
            <a:ext cx="8128074" cy="37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KFUM og KFUK</a:t>
            </a:r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628650" y="1605650"/>
            <a:ext cx="7794000" cy="525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u="sng"/>
              <a:t>Dem der sætter ting i gang:</a:t>
            </a:r>
            <a:endParaRPr u="sng"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Organisationer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Efterskoler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Tensing, Børnehøjskoler, Raptus, Fællesklang, Wonderful Days, Efterskolefestival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Fairhuset - nyt diakonalt projekt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u="sng"/>
              <a:t>To ting samtidig:</a:t>
            </a:r>
            <a:endParaRPr u="sng"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a-DK"/>
              <a:t>Øver os i at lytte og invitere indenfor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a-DK"/>
              <a:t>Kristendom - Frygt ikke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>
            <a:spLocks noGrp="1"/>
          </p:cNvSpPr>
          <p:nvPr>
            <p:ph type="title"/>
          </p:nvPr>
        </p:nvSpPr>
        <p:spPr>
          <a:xfrm>
            <a:off x="783220" y="1127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Meningen med livet er…</a:t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864825" y="1860325"/>
            <a:ext cx="73545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-419100" algn="l" rtl="0">
              <a:spcBef>
                <a:spcPts val="56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at vi er til</a:t>
            </a:r>
            <a:endParaRPr sz="3000"/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4662025"/>
            <a:ext cx="7757025" cy="211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>
            <a:spLocks noGrp="1"/>
          </p:cNvSpPr>
          <p:nvPr>
            <p:ph type="title"/>
          </p:nvPr>
        </p:nvSpPr>
        <p:spPr>
          <a:xfrm>
            <a:off x="783220" y="1127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Meningen med livet er…</a:t>
            </a:r>
            <a:endParaRPr/>
          </a:p>
        </p:txBody>
      </p:sp>
      <p:sp>
        <p:nvSpPr>
          <p:cNvPr id="236" name="Google Shape;236;p35"/>
          <p:cNvSpPr txBox="1"/>
          <p:nvPr/>
        </p:nvSpPr>
        <p:spPr>
          <a:xfrm>
            <a:off x="864825" y="1860325"/>
            <a:ext cx="73545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-419100" algn="l" rtl="0">
              <a:spcBef>
                <a:spcPts val="56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at vi er til</a:t>
            </a:r>
            <a:endParaRPr sz="3000"/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at vi er til sammen med medmennesker og natur</a:t>
            </a:r>
            <a:endParaRPr sz="3000"/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4662025"/>
            <a:ext cx="7757025" cy="211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783220" y="1127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Meningen med livet er…</a:t>
            </a:r>
            <a:endParaRPr/>
          </a:p>
        </p:txBody>
      </p:sp>
      <p:sp>
        <p:nvSpPr>
          <p:cNvPr id="243" name="Google Shape;243;p36"/>
          <p:cNvSpPr txBox="1"/>
          <p:nvPr/>
        </p:nvSpPr>
        <p:spPr>
          <a:xfrm>
            <a:off x="864825" y="1860325"/>
            <a:ext cx="73545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-419100" algn="l" rtl="0">
              <a:spcBef>
                <a:spcPts val="56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at vi er til</a:t>
            </a:r>
            <a:endParaRPr sz="3000"/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at vi er til sammen med medmennesker og natur</a:t>
            </a:r>
            <a:endParaRPr sz="3000"/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a-DK" sz="3000"/>
              <a:t>og at vi skal takke (Gud) for det</a:t>
            </a:r>
            <a:endParaRPr sz="30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4662025"/>
            <a:ext cx="7757025" cy="211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628650" y="6699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Det jeg ville sige</a:t>
            </a:r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661300" y="2158550"/>
            <a:ext cx="8802300" cy="685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En vigtig og meningsfuld opgave er det, der gør os til mennesker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Tag dig sammen, men tag ikke det hele på dig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Fortælle Mathilde (17) og Thomas (15) at de er ok…. at det hele ikke afhænger af dem….og at det nok skal gå…..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da-DK"/>
              <a:t>Solfangere i stedet for evighedsmaskiner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-1" y="0"/>
            <a:ext cx="9144000" cy="685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150" y="-300176"/>
            <a:ext cx="7799138" cy="753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402220" y="10509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Landsmødet 2016</a:t>
            </a:r>
            <a:endParaRPr/>
          </a:p>
        </p:txBody>
      </p:sp>
      <p:sp>
        <p:nvSpPr>
          <p:cNvPr id="265" name="Google Shape;265;p39"/>
          <p:cNvSpPr txBox="1"/>
          <p:nvPr/>
        </p:nvSpPr>
        <p:spPr>
          <a:xfrm>
            <a:off x="407625" y="292711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Fornyet formål:</a:t>
            </a:r>
            <a:endParaRPr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a-DK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‘KFUM og KFUK’s formål er at skabe aktiviteter og fællesskaber, hvor børn og unge møder den kristne tro og oplever dens relevans for deres liv.’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2400" y="148400"/>
            <a:ext cx="9507950" cy="665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425125" y="2895825"/>
            <a:ext cx="5779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900" b="1">
                <a:latin typeface="Arial"/>
                <a:ea typeface="Arial"/>
                <a:cs typeface="Arial"/>
                <a:sym typeface="Arial"/>
              </a:rPr>
              <a:t>Viktor Frankl:</a:t>
            </a:r>
            <a:endParaRPr sz="39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1905-1997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professor i neurologi og psykiatri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dr. phil i filosofi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1942-45: Koncentrationslejre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39 bøger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æresdoktor ved 29 universiteter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da-DK" sz="2600">
                <a:latin typeface="Arial"/>
                <a:ea typeface="Arial"/>
                <a:cs typeface="Arial"/>
                <a:sym typeface="Arial"/>
              </a:rPr>
              <a:t>Logoterapi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○"/>
            </a:pPr>
            <a:r>
              <a:rPr lang="da-DK" sz="2600"/>
              <a:t>menneskets vilje til </a:t>
            </a:r>
            <a:r>
              <a:rPr lang="da-DK" sz="2600" u="sng">
                <a:latin typeface="Arial"/>
                <a:ea typeface="Arial"/>
                <a:cs typeface="Arial"/>
                <a:sym typeface="Arial"/>
              </a:rPr>
              <a:t>mening</a:t>
            </a:r>
            <a:r>
              <a:rPr lang="da-DK" sz="2600">
                <a:latin typeface="Arial"/>
                <a:ea typeface="Arial"/>
                <a:cs typeface="Arial"/>
                <a:sym typeface="Arial"/>
              </a:rPr>
              <a:t> vs Freuds vilje til lyst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da-DK" sz="2600"/>
              <a:t>åndelig og eksistentiel søgen efter </a:t>
            </a:r>
            <a:r>
              <a:rPr lang="da-DK" sz="2600" u="sng"/>
              <a:t>mening</a:t>
            </a:r>
            <a:endParaRPr sz="2600" u="sng"/>
          </a:p>
          <a:p>
            <a:pPr marL="914400" marR="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○"/>
            </a:pPr>
            <a:r>
              <a:rPr lang="da-DK" sz="2600"/>
              <a:t>selv i den mest absurde, smertefulde og umenneskelige situation har livet en </a:t>
            </a:r>
            <a:r>
              <a:rPr lang="da-DK" sz="2600" u="sng"/>
              <a:t>mening</a:t>
            </a:r>
            <a:endParaRPr sz="2600" u="sng"/>
          </a:p>
          <a:p>
            <a:pPr marL="914400" marR="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da-DK" sz="2600"/>
              <a:t>hjælpe patienten med at finde </a:t>
            </a:r>
            <a:r>
              <a:rPr lang="da-DK" sz="2600" u="sng"/>
              <a:t>mening</a:t>
            </a:r>
            <a:r>
              <a:rPr lang="da-DK" sz="2600"/>
              <a:t> med livet</a:t>
            </a:r>
            <a:endParaRPr sz="26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50" y="2030038"/>
            <a:ext cx="2857500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02225" y="1508125"/>
            <a:ext cx="8363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Jeg forbruger, ergo er jeg til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407625" y="292711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3062299"/>
            <a:ext cx="8094826" cy="42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title"/>
          </p:nvPr>
        </p:nvSpPr>
        <p:spPr>
          <a:xfrm>
            <a:off x="783220" y="2127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Mening(en)</a:t>
            </a:r>
            <a:endParaRPr/>
          </a:p>
        </p:txBody>
      </p:sp>
      <p:sp>
        <p:nvSpPr>
          <p:cNvPr id="278" name="Google Shape;278;p41"/>
          <p:cNvSpPr txBox="1"/>
          <p:nvPr/>
        </p:nvSpPr>
        <p:spPr>
          <a:xfrm>
            <a:off x="636225" y="1555525"/>
            <a:ext cx="60528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a-DK" sz="2400"/>
              <a:t>Viktor Frankl:</a:t>
            </a: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a-DK" sz="2400"/>
              <a:t>‘...vi må forstå, at det aldrig nogen sinde gælder det, vi endnu kan vente os af livet, men udelukkende det, </a:t>
            </a:r>
            <a:r>
              <a:rPr lang="da-DK" sz="2400" i="1"/>
              <a:t>livet venter af os!</a:t>
            </a:r>
            <a:r>
              <a:rPr lang="da-DK" sz="2400"/>
              <a:t>’</a:t>
            </a: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a-DK" sz="2400"/>
              <a:t>‘Livet betyder til sidst ikke andet end: bære ansvar for den rigtige besvarelse af livets spørgsmål, fylde de opgaver, livet stiller hver enkelt, opfylde øjeblikkets krav.’</a:t>
            </a: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a-DK" sz="2400"/>
              <a:t>‘Jeg tror imidlertid, at meningen med vor eksistens ikke opfindes af os selv, men opdages af os selv.’</a:t>
            </a:r>
            <a:endParaRPr sz="24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79" name="Google Shape;2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9025" y="3144950"/>
            <a:ext cx="2479700" cy="29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630820" y="13557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Jeg elsker, ergo er jeg til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407625" y="4222525"/>
            <a:ext cx="29487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0425" y="2779800"/>
            <a:ext cx="5477599" cy="40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02225" y="1279525"/>
            <a:ext cx="8281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Jeg arbejder, ergo er jeg til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1398225" y="307951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50" y="2527175"/>
            <a:ext cx="5633251" cy="45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554620" y="16605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Jeg vælger, ergo er jeg til</a:t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788625" y="3308119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3138504"/>
            <a:ext cx="7792926" cy="29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78420" y="13557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Jeg får likes, ergo er jeg til</a:t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407625" y="4146325"/>
            <a:ext cx="34179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2724150"/>
            <a:ext cx="3489984" cy="45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402220" y="10509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4800" b="1">
                <a:latin typeface="Arial"/>
                <a:ea typeface="Arial"/>
                <a:cs typeface="Arial"/>
                <a:sym typeface="Arial"/>
              </a:rPr>
              <a:t>Jeg tror, ergo er jeg til</a:t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407625" y="4070125"/>
            <a:ext cx="33783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763" y="2419350"/>
            <a:ext cx="4562475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1531900" y="1508844"/>
            <a:ext cx="80034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/>
              <a:t>Jeg tænker,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3200"/>
              <a:t>Jeg forbruger,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3200"/>
              <a:t>Jeg elsker,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3200"/>
              <a:t>Jeg arbejder,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3200"/>
              <a:t>Jeg vælger,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3200"/>
              <a:t>Jeg får likes,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3200"/>
              <a:t>Jeg tror, ergo er jeg til</a:t>
            </a:r>
            <a:endParaRPr sz="320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-kfukkfu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1198</Words>
  <Application>Microsoft Office PowerPoint</Application>
  <PresentationFormat>Skærmshow (4:3)</PresentationFormat>
  <Paragraphs>198</Paragraphs>
  <Slides>30</Slides>
  <Notes>30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5" baseType="lpstr">
      <vt:lpstr>Source Sans Pro SemiBold</vt:lpstr>
      <vt:lpstr>Arial</vt:lpstr>
      <vt:lpstr>Source Sans Pro</vt:lpstr>
      <vt:lpstr>Calibri</vt:lpstr>
      <vt:lpstr>Powerpoint-kfukkfum</vt:lpstr>
      <vt:lpstr>PowerPoint-præsentation</vt:lpstr>
      <vt:lpstr>Cogito, ergo sum (Jeg tænker altså er jeg til)</vt:lpstr>
      <vt:lpstr>Jeg forbruger, ergo er jeg til</vt:lpstr>
      <vt:lpstr>Jeg elsker, ergo er jeg til</vt:lpstr>
      <vt:lpstr>Jeg arbejder, ergo er jeg til</vt:lpstr>
      <vt:lpstr>Jeg vælger, ergo er jeg til</vt:lpstr>
      <vt:lpstr>Jeg får likes, ergo er jeg til</vt:lpstr>
      <vt:lpstr>Jeg tror, ergo er jeg til</vt:lpstr>
      <vt:lpstr>PowerPoint-præsentation</vt:lpstr>
      <vt:lpstr>Jeg er elsket, ergo er jeg til</vt:lpstr>
      <vt:lpstr>Jeg har en opgave,  ergo er jeg til</vt:lpstr>
      <vt:lpstr>Brinkmanns analyse</vt:lpstr>
      <vt:lpstr> Opfinde meningen: Tænke, føle, vælge og kigge ind ad  Opdage meningen: Gå ud på gaden, så opgaverne og meningen kan finde dig. Gøre….. </vt:lpstr>
      <vt:lpstr>Personligt pensum </vt:lpstr>
      <vt:lpstr>PowerPoint-præsentation</vt:lpstr>
      <vt:lpstr>Den store uretfærdighed...</vt:lpstr>
      <vt:lpstr>Mathilde og Thomas</vt:lpstr>
      <vt:lpstr>At læse Bibelen i tiden</vt:lpstr>
      <vt:lpstr>At læse Bibelen i tiden</vt:lpstr>
      <vt:lpstr>Fire jokere til  Mathilde og Thomas</vt:lpstr>
      <vt:lpstr>Dagens One-liners</vt:lpstr>
      <vt:lpstr>KFUM og KFUK</vt:lpstr>
      <vt:lpstr>Meningen med livet er…</vt:lpstr>
      <vt:lpstr>Meningen med livet er…</vt:lpstr>
      <vt:lpstr>Meningen med livet er…</vt:lpstr>
      <vt:lpstr>Det jeg ville sige</vt:lpstr>
      <vt:lpstr>PowerPoint-præsentation</vt:lpstr>
      <vt:lpstr>Landsmødet 2016</vt:lpstr>
      <vt:lpstr>Viktor Frankl:  1905-1997 professor i neurologi og psykiatri dr. phil i filosofi 1942-45: Koncentrationslejre 39 bøger æresdoktor ved 29 universiteter Logoterapi  menneskets vilje til mening vs Freuds vilje til lyst åndelig og eksistentiel søgen efter mening selv i den mest absurde, smertefulde og umenneskelige situation har livet en mening hjælpe patienten med at finde mening med livet </vt:lpstr>
      <vt:lpstr>Mening(en)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Ruth og Kristen Grysbæk</dc:creator>
  <cp:lastModifiedBy>Ruth &amp; Kristen Grysbæk</cp:lastModifiedBy>
  <cp:revision>2</cp:revision>
  <dcterms:modified xsi:type="dcterms:W3CDTF">2023-05-16T19:46:48Z</dcterms:modified>
</cp:coreProperties>
</file>